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9" r:id="rId4"/>
    <p:sldId id="264" r:id="rId5"/>
    <p:sldId id="290" r:id="rId6"/>
    <p:sldId id="300" r:id="rId7"/>
    <p:sldId id="259" r:id="rId8"/>
    <p:sldId id="30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D5EED-1F97-4F2A-811F-B406A6F5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6FCF6A-DAC1-4A22-A1C6-A0C1CA265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9BA167-AEEE-4559-9105-E11736C78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58F570-0948-42B2-B245-2276DF0C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0469EB-3B43-40F1-9C8F-5C55808BB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57502E-ADA1-4703-BE6A-90EC328995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3F820-8511-4AEB-A7F8-C180233DD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C0C2A1-FF7D-471E-8FA1-A25D6995C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59927C-E196-4F8B-BE78-B0265D057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19FB7E-4634-4081-90FA-BDF4F0374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13F617-253E-4968-935B-F729E2388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93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565FE5-936C-4D58-B110-6BD636F51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0E107A-F4DC-4882-A245-18341C994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79F21D-998A-494D-B1AC-CEEA66F1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A6098C-5E07-4A5C-846B-42D1D3740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4B1240-AFF0-4266-B9D2-CDF6D91E9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72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E1750-A55B-4A2D-8471-C9510DBF1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7A60F8-AA53-40C9-B452-00103893C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647A2D-2165-4A86-A3DC-98D523420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F1C277-C663-437F-A88C-1F46E74B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5FF699-36C2-4C91-8E88-E8F1F9526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89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92686-7282-45C5-A1CA-1E2396489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41C1EB-8D1A-405A-90EE-EEF654850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A63BF-95DB-451C-A393-8EB886D7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CC378A-B188-426B-97F2-446EEF48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B1D353-F7BC-4B27-8F9A-142ABD17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890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54AE4-53C9-4448-A18C-D97E48EB6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1FA3FE-A45F-4BC9-A0BA-ED0064F8B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21550F-444A-4C32-ACD5-A7E2B1E69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C50DEC-31B2-4797-BD25-9E88FE05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957C74-571A-4687-BAAE-8880B6DB8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2AE59-EF63-409D-B700-8512D8F07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06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1D196-6724-4B91-88B9-37A1AEA90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2808C6-E189-4881-A60D-ABD64CDDF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4CE4E8-3625-4901-941F-39E386435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44FE26-5621-48BB-BD4F-0093C73F8C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617D29-96DE-4435-88B0-70690737D4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4DCE13-EFEC-4B04-9F50-762BAB3A2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8A74D00-3619-4E6B-84AD-9D709753B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968D57-4D33-4B2A-BC03-C35E07DF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29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C0A9B-6BA3-4967-B402-E8BA2E2F2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CB36D5-C88F-42A1-98FD-DB440AAB0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3BBD3A-F0E0-4278-A00F-9960D708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2CA90A-4144-4C1F-998C-A9BA38F9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54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C1FEDA-AE0F-4552-88F5-1E574F604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CF1511-058F-4DB8-8B8E-63E8C98AD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A0D7AC-717A-4196-B600-38426866D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45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674CB-933E-47AA-80B1-1254834DA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F1EC3B-2DB2-407D-A200-9CEA49F9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3CFEB9-3240-4969-9D56-8483FE09F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F2006B-952D-421D-BA6A-A3121AD9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287F04-387E-42C3-8F43-31DF6689F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AA591D-B38E-4EE4-A687-4DB4015E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14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71156-7968-4E0B-BC72-B01A8EE05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03F869-536E-4047-B517-DEEDAEFC6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E4CC05-2190-4B44-99F8-FD3A96F4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54FCE9-DED7-44ED-A344-37982091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E58A79-A089-48D5-B22C-EECD89718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FFEA4F-6BF2-4892-8445-F1D35AE8E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508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338F6-2F64-4880-9A86-91B15CBEF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F16AEF-67F7-40CD-BB5B-B72EAE489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61215D-997F-44B3-BB00-61FBD44F4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5B34F-EC8D-454F-9882-95A213DFD72C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1FF930-B53D-4CDB-9D4D-8DA857BA9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C8DD5-4CDC-44A1-BB3D-16F785EEE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0477D-0D85-4578-B12D-54F946DDF8DB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D0B3E7-1680-4C1F-BE26-F7D72BB2043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9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2603192" y="1448666"/>
            <a:ext cx="7173912" cy="3544888"/>
          </a:xfrm>
        </p:spPr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роведени</a:t>
            </a: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школьного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этапа </a:t>
            </a:r>
            <a:b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всероссийской олимпиады школьников</a:t>
            </a:r>
            <a:b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</a:t>
            </a:r>
            <a: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Красносельском районе </a:t>
            </a:r>
            <a:b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 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202</a:t>
            </a:r>
            <a:r>
              <a:rPr lang="ru-RU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-202</a:t>
            </a: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7</a:t>
            </a:r>
            <a:r>
              <a:rPr lang="en-US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учебном году</a:t>
            </a:r>
          </a:p>
        </p:txBody>
      </p:sp>
      <p:pic>
        <p:nvPicPr>
          <p:cNvPr id="1026" name="Picture 2" descr="НОВЫЙ Логотип ВсОШ прозрач фон - Центр развития образован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855" y="0"/>
            <a:ext cx="3496470" cy="159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7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6679892" y="242166"/>
            <a:ext cx="4864408" cy="519834"/>
          </a:xfrm>
        </p:spPr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Общие положения</a:t>
            </a:r>
            <a:endParaRPr lang="en-US" sz="3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0253" y="926047"/>
            <a:ext cx="94258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школьников (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ВсОШ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–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это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 система ежегодных предметных олимпиад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24 предмета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русский язык, литература, математика, информатика, физика, астрономия, химия, биология, экология, экономика, география, физическая культура, </a:t>
            </a:r>
            <a:r>
              <a:rPr lang="ru-RU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ОБЗиР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английский язык, китайский язык, немецкий язык, испанский язык, итальянский язык, французский язык, технологии, искусство (МХК), история, право, обществознание. </a:t>
            </a:r>
          </a:p>
          <a:p>
            <a:pPr algn="r"/>
            <a:endParaRPr lang="ru-RU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4 этапа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: школьный, районный, региональный и заключительный.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Любой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школьник 4-11-х классов может </a:t>
            </a:r>
            <a:r>
              <a:rPr lang="ru-RU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 добровольной основе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принять участие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в </a:t>
            </a:r>
            <a:r>
              <a:rPr lang="ru-RU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школьном этапе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ВсОШ и далее двигаться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 следующий этап с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учетом своих результатов и правил отбора на следующий этап.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5619" y="5068314"/>
            <a:ext cx="9873842" cy="923330"/>
          </a:xfrm>
          <a:prstGeom prst="rect">
            <a:avLst/>
          </a:prstGeom>
          <a:noFill/>
          <a:ln>
            <a:solidFill>
              <a:schemeClr val="accent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Школьный этап проводится </a:t>
            </a:r>
            <a:r>
              <a:rPr lang="ru-RU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</a:t>
            </a:r>
            <a:r>
              <a:rPr lang="ru-RU" b="1" u="sng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очной форме </a:t>
            </a:r>
            <a:r>
              <a:rPr lang="ru-RU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на базе образовательных организаций                       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 идентификацией личности обучающихся и контролем соблюдения ими условий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 требований по проведению школьного этапа, установленных организатором </a:t>
            </a:r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1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4304581" y="242166"/>
            <a:ext cx="7239719" cy="519834"/>
          </a:xfrm>
        </p:spPr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endParaRPr lang="en-US" sz="3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3079" y="903767"/>
            <a:ext cx="912433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Всероссийская олимпиада школьников проводится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для обучающихся 5-11 классов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(по русскому языку и математике –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для обучающихся 4-11 классов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</a:t>
            </a:r>
          </a:p>
          <a:p>
            <a:endParaRPr lang="ru-RU" dirty="0" smtClean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Предметы на школьном этапе: химия, астрономия, физика, биология, математика, информатика выполняются на технологической платформе «</a:t>
            </a:r>
            <a:r>
              <a:rPr lang="ru-RU" dirty="0" err="1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Сириус.Курсы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очно в образовательном учреждении</a:t>
            </a:r>
            <a:r>
              <a:rPr lang="ru-RU" b="1" i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94780" y="3836657"/>
            <a:ext cx="9112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Принять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участие в предмете можно один раз: за свой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класс обучения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или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классы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выше. Призеры</a:t>
            </a:r>
            <a:r>
              <a:rPr lang="en-US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победители районного этапа прошлого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учебного года проходят на районный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этап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автоматически. Их участие в школьном этапе по желанию. </a:t>
            </a:r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Участники, обучающиеся на семейной форме, могут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принять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участие в олимпиаде на </a:t>
            </a:r>
            <a:r>
              <a:rPr lang="ru-RU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базе образовательной 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организации </a:t>
            </a:r>
            <a:r>
              <a:rPr lang="ru-RU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очном </a:t>
            </a:r>
            <a:r>
              <a:rPr lang="ru-RU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формате</a:t>
            </a:r>
            <a:r>
              <a:rPr lang="ru-RU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1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6499551" y="4371306"/>
            <a:ext cx="5215121" cy="20646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Труд «технология»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включает в себя два профиля: </a:t>
            </a:r>
            <a:endParaRPr lang="ru-RU" sz="2267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Техника, технологии и техническое творчество</a:t>
            </a: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дома, дизайн и технологии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endParaRPr lang="ru-RU" sz="2267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участие можно 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одном профиле</a:t>
            </a:r>
          </a:p>
        </p:txBody>
      </p:sp>
      <p:sp>
        <p:nvSpPr>
          <p:cNvPr id="6" name="TextBox 10"/>
          <p:cNvSpPr txBox="1"/>
          <p:nvPr/>
        </p:nvSpPr>
        <p:spPr>
          <a:xfrm>
            <a:off x="974784" y="329609"/>
            <a:ext cx="4745532" cy="26545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«Информатика» включает в себя 4 профиля: </a:t>
            </a: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</a:t>
            </a: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Искусственный интеллект </a:t>
            </a: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</a:t>
            </a:r>
          </a:p>
          <a:p>
            <a:pPr marL="457200" indent="-457200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безопасность</a:t>
            </a:r>
          </a:p>
          <a:p>
            <a:pPr marL="457200" indent="-457200" algn="ctr" fontAlgn="auto">
              <a:lnSpc>
                <a:spcPts val="2267"/>
              </a:lnSpc>
              <a:spcAft>
                <a:spcPts val="0"/>
              </a:spcAft>
              <a:buAutoNum type="arabicParenR"/>
              <a:defRPr/>
            </a:pPr>
            <a:endParaRPr lang="ru-RU" sz="2267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ринять участие можно 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олько в одном профиле</a:t>
            </a:r>
          </a:p>
        </p:txBody>
      </p:sp>
      <p:pic>
        <p:nvPicPr>
          <p:cNvPr id="4098" name="Picture 2" descr="Искусственный интеллект: что это, зачем нужен и на что способен ИИ| Читайте  на Эльдоблог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" y="3599761"/>
            <a:ext cx="6209414" cy="306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 Минпросвещения рассказали, чему научат на уроках труда - Российская газета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551" y="122224"/>
            <a:ext cx="5215121" cy="347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56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5558" y="3356550"/>
            <a:ext cx="5344884" cy="64645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666"/>
              </a:lnSpc>
              <a:defRPr/>
            </a:pP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Почетный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знак 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Правительства Санкт-Петербурга </a:t>
            </a:r>
          </a:p>
          <a:p>
            <a:pPr algn="ctr">
              <a:lnSpc>
                <a:spcPts val="2666"/>
              </a:lnSpc>
              <a:defRPr/>
            </a:pP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«За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особые успехи в обучении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» 10-11 класс</a:t>
            </a:r>
            <a:endParaRPr lang="ru-RU" sz="1200" dirty="0">
              <a:solidFill>
                <a:srgbClr val="FFFFFF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51005" y="160960"/>
            <a:ext cx="8038214" cy="692497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666"/>
              </a:lnSpc>
              <a:defRPr/>
            </a:pPr>
            <a:endParaRPr lang="ru-RU" dirty="0" smtClean="0">
              <a:solidFill>
                <a:srgbClr val="FFFFFF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666"/>
              </a:lnSpc>
              <a:defRPr/>
            </a:pPr>
            <a:r>
              <a:rPr lang="ru-RU" sz="24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Всероссийская олимпиада школьников</a:t>
            </a:r>
            <a:endParaRPr lang="ru-RU" sz="2400" dirty="0">
              <a:solidFill>
                <a:srgbClr val="FFFFFF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558" y="2509690"/>
            <a:ext cx="5344884" cy="692497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666"/>
              </a:lnSpc>
              <a:defRPr/>
            </a:pP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Дополнительные баллы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 индивидуальным 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достижениям при поступлении в ВУЗ и другие ОО</a:t>
            </a:r>
            <a:endParaRPr lang="ru-RU" sz="1200" dirty="0">
              <a:solidFill>
                <a:srgbClr val="FFFFFF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69408" y="48488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75558" y="4352565"/>
            <a:ext cx="5344884" cy="138499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666"/>
              </a:lnSpc>
              <a:defRPr/>
            </a:pP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Диплом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призёра или победителя заключительного этапа ВсОШ 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дает автоматические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100 баллов на ЕГЭ по предмету 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олимпиады и денежную премию</a:t>
            </a:r>
          </a:p>
          <a:p>
            <a:pPr algn="ctr">
              <a:lnSpc>
                <a:spcPts val="2666"/>
              </a:lnSpc>
              <a:defRPr/>
            </a:pP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Действует </a:t>
            </a:r>
            <a:r>
              <a:rPr lang="ru-RU" sz="1200" dirty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диплом ВсОШ четыре </a:t>
            </a:r>
            <a:r>
              <a:rPr lang="ru-RU" sz="1200" dirty="0" smtClean="0">
                <a:solidFill>
                  <a:srgbClr val="FFFF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года </a:t>
            </a:r>
            <a:endParaRPr lang="ru-RU" sz="1200" dirty="0">
              <a:solidFill>
                <a:srgbClr val="FFFFFF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Кронштадтский вестник » Вместо медали – почётный знак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4" t="3673" r="10974" b="6645"/>
          <a:stretch/>
        </p:blipFill>
        <p:spPr bwMode="auto">
          <a:xfrm>
            <a:off x="1567914" y="160960"/>
            <a:ext cx="2019300" cy="208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6965353" y="1354069"/>
            <a:ext cx="3911754" cy="4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0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10050" y="2246313"/>
            <a:ext cx="7296150" cy="3925887"/>
            <a:chOff x="0" y="0"/>
            <a:chExt cx="3702121" cy="1992111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702121" cy="1992111"/>
            </a:xfrm>
            <a:custGeom>
              <a:avLst/>
              <a:gdLst>
                <a:gd name="T0" fmla="*/ 3577660 w 3702121"/>
                <a:gd name="T1" fmla="*/ 1992111 h 1992111"/>
                <a:gd name="T2" fmla="*/ 124460 w 3702121"/>
                <a:gd name="T3" fmla="*/ 1992111 h 1992111"/>
                <a:gd name="T4" fmla="*/ 0 w 3702121"/>
                <a:gd name="T5" fmla="*/ 1867651 h 1992111"/>
                <a:gd name="T6" fmla="*/ 0 w 3702121"/>
                <a:gd name="T7" fmla="*/ 124460 h 1992111"/>
                <a:gd name="T8" fmla="*/ 124460 w 3702121"/>
                <a:gd name="T9" fmla="*/ 0 h 1992111"/>
                <a:gd name="T10" fmla="*/ 3577661 w 3702121"/>
                <a:gd name="T11" fmla="*/ 0 h 1992111"/>
                <a:gd name="T12" fmla="*/ 3702121 w 3702121"/>
                <a:gd name="T13" fmla="*/ 124460 h 1992111"/>
                <a:gd name="T14" fmla="*/ 3702121 w 3702121"/>
                <a:gd name="T15" fmla="*/ 1867651 h 1992111"/>
                <a:gd name="T16" fmla="*/ 3577661 w 3702121"/>
                <a:gd name="T17" fmla="*/ 1992111 h 1992111"/>
                <a:gd name="T18" fmla="*/ 3577660 w 3702121"/>
                <a:gd name="T19" fmla="*/ 1992111 h 1992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02121" h="1992111">
                  <a:moveTo>
                    <a:pt x="3577660" y="1992111"/>
                  </a:moveTo>
                  <a:lnTo>
                    <a:pt x="124460" y="1992111"/>
                  </a:lnTo>
                  <a:cubicBezTo>
                    <a:pt x="55880" y="1992111"/>
                    <a:pt x="0" y="1936231"/>
                    <a:pt x="0" y="18676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77661" y="0"/>
                  </a:lnTo>
                  <a:cubicBezTo>
                    <a:pt x="3646241" y="0"/>
                    <a:pt x="3702121" y="55880"/>
                    <a:pt x="3702121" y="124460"/>
                  </a:cubicBezTo>
                  <a:lnTo>
                    <a:pt x="3702121" y="1867651"/>
                  </a:lnTo>
                  <a:cubicBezTo>
                    <a:pt x="3702121" y="1936231"/>
                    <a:pt x="3646241" y="1992111"/>
                    <a:pt x="3577661" y="1992111"/>
                  </a:cubicBezTo>
                  <a:lnTo>
                    <a:pt x="3577660" y="1992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12" name="TextBox 10"/>
          <p:cNvSpPr txBox="1"/>
          <p:nvPr/>
        </p:nvSpPr>
        <p:spPr>
          <a:xfrm>
            <a:off x="7193661" y="1029494"/>
            <a:ext cx="4762500" cy="206466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блог 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организаторов школьного 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районного этапов олимпиады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Красносельском районе: </a:t>
            </a: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r>
              <a:rPr lang="en-US" sz="2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https://konkursimc.wordpress.com/</a:t>
            </a:r>
            <a:endParaRPr lang="ru-RU" sz="2267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endParaRPr lang="ru-RU" sz="2267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2267"/>
              </a:lnSpc>
              <a:spcAft>
                <a:spcPts val="0"/>
              </a:spcAft>
              <a:defRPr/>
            </a:pPr>
            <a:endParaRPr lang="ru-RU" sz="2267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3355975" y="438150"/>
            <a:ext cx="8289925" cy="42999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 fontAlgn="auto">
              <a:lnSpc>
                <a:spcPts val="3333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33" dirty="0">
                <a:solidFill>
                  <a:srgbClr val="002060"/>
                </a:solidFill>
                <a:latin typeface="Arial Black" panose="020B0A04020102020204" pitchFamily="34" charset="0"/>
              </a:rPr>
              <a:t>Информационные ресурсы</a:t>
            </a:r>
          </a:p>
        </p:txBody>
      </p:sp>
      <p:pic>
        <p:nvPicPr>
          <p:cNvPr id="3074" name="Picture 2" descr="http://qrcoder.ru/code/?https%3A%2F%2Fkonkursimc.wordpress.com%2F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2593016"/>
            <a:ext cx="2942866" cy="294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2" y="1975021"/>
            <a:ext cx="6555486" cy="3117574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760">
            <a:off x="2231667" y="62637"/>
            <a:ext cx="1512888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8552" y="5204313"/>
            <a:ext cx="6775562" cy="14747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 fontAlgn="auto">
              <a:lnSpc>
                <a:spcPts val="2267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</a:t>
            </a:r>
            <a:r>
              <a:rPr lang="ru-RU" sz="2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</a:t>
            </a: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  <a:p>
            <a:pPr marL="342900" indent="-342900" fontAlgn="auto">
              <a:lnSpc>
                <a:spcPts val="2267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к </a:t>
            </a:r>
            <a:r>
              <a:rPr lang="ru-RU" sz="2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</a:t>
            </a: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 этапов</a:t>
            </a:r>
          </a:p>
          <a:p>
            <a:pPr marL="342900" indent="-342900" fontAlgn="auto">
              <a:lnSpc>
                <a:spcPts val="2267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и итоговые результаты </a:t>
            </a:r>
          </a:p>
          <a:p>
            <a:pPr marL="342900" indent="-342900" fontAlgn="auto">
              <a:lnSpc>
                <a:spcPts val="2267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приглашенных на следующий этап </a:t>
            </a:r>
          </a:p>
          <a:p>
            <a:pPr marL="342900" indent="-342900" fontAlgn="auto">
              <a:lnSpc>
                <a:spcPts val="2267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26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с районными координаторами  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466" y="5268867"/>
            <a:ext cx="1266825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3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10050" y="2246313"/>
            <a:ext cx="7296150" cy="3925887"/>
            <a:chOff x="0" y="0"/>
            <a:chExt cx="3702121" cy="1992111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702121" cy="1992111"/>
            </a:xfrm>
            <a:custGeom>
              <a:avLst/>
              <a:gdLst>
                <a:gd name="T0" fmla="*/ 3577660 w 3702121"/>
                <a:gd name="T1" fmla="*/ 1992111 h 1992111"/>
                <a:gd name="T2" fmla="*/ 124460 w 3702121"/>
                <a:gd name="T3" fmla="*/ 1992111 h 1992111"/>
                <a:gd name="T4" fmla="*/ 0 w 3702121"/>
                <a:gd name="T5" fmla="*/ 1867651 h 1992111"/>
                <a:gd name="T6" fmla="*/ 0 w 3702121"/>
                <a:gd name="T7" fmla="*/ 124460 h 1992111"/>
                <a:gd name="T8" fmla="*/ 124460 w 3702121"/>
                <a:gd name="T9" fmla="*/ 0 h 1992111"/>
                <a:gd name="T10" fmla="*/ 3577661 w 3702121"/>
                <a:gd name="T11" fmla="*/ 0 h 1992111"/>
                <a:gd name="T12" fmla="*/ 3702121 w 3702121"/>
                <a:gd name="T13" fmla="*/ 124460 h 1992111"/>
                <a:gd name="T14" fmla="*/ 3702121 w 3702121"/>
                <a:gd name="T15" fmla="*/ 1867651 h 1992111"/>
                <a:gd name="T16" fmla="*/ 3577661 w 3702121"/>
                <a:gd name="T17" fmla="*/ 1992111 h 1992111"/>
                <a:gd name="T18" fmla="*/ 3577660 w 3702121"/>
                <a:gd name="T19" fmla="*/ 1992111 h 1992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02121" h="1992111">
                  <a:moveTo>
                    <a:pt x="3577660" y="1992111"/>
                  </a:moveTo>
                  <a:lnTo>
                    <a:pt x="124460" y="1992111"/>
                  </a:lnTo>
                  <a:cubicBezTo>
                    <a:pt x="55880" y="1992111"/>
                    <a:pt x="0" y="1936231"/>
                    <a:pt x="0" y="18676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77661" y="0"/>
                  </a:lnTo>
                  <a:cubicBezTo>
                    <a:pt x="3646241" y="0"/>
                    <a:pt x="3702121" y="55880"/>
                    <a:pt x="3702121" y="124460"/>
                  </a:cubicBezTo>
                  <a:lnTo>
                    <a:pt x="3702121" y="1867651"/>
                  </a:lnTo>
                  <a:cubicBezTo>
                    <a:pt x="3702121" y="1936231"/>
                    <a:pt x="3646241" y="1992111"/>
                    <a:pt x="3577661" y="1992111"/>
                  </a:cubicBezTo>
                  <a:lnTo>
                    <a:pt x="3577660" y="1992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pic>
        <p:nvPicPr>
          <p:cNvPr id="6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230" y="5147016"/>
            <a:ext cx="1266825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" t="9884" r="4259" b="48141"/>
          <a:stretch/>
        </p:blipFill>
        <p:spPr bwMode="auto">
          <a:xfrm>
            <a:off x="4528457" y="909184"/>
            <a:ext cx="7308850" cy="25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760">
            <a:off x="2874190" y="312072"/>
            <a:ext cx="1512887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0"/>
          <p:cNvSpPr txBox="1"/>
          <p:nvPr/>
        </p:nvSpPr>
        <p:spPr>
          <a:xfrm>
            <a:off x="3355975" y="438150"/>
            <a:ext cx="8289925" cy="42999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 fontAlgn="auto">
              <a:lnSpc>
                <a:spcPts val="3333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33" dirty="0">
                <a:solidFill>
                  <a:srgbClr val="002060"/>
                </a:solidFill>
                <a:latin typeface="Arial Black" panose="020B0A04020102020204" pitchFamily="34" charset="0"/>
              </a:rPr>
              <a:t>Информационные ресурсы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7880350" y="3675063"/>
            <a:ext cx="4068763" cy="92333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канал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олимпиад: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0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2000" dirty="0" smtClean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t.me/centrolimpiadspb</a:t>
            </a:r>
            <a:r>
              <a:rPr lang="ru-RU" sz="2000" dirty="0" smtClean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1E1E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883" t="17963" r="3305" b="14444"/>
          <a:stretch/>
        </p:blipFill>
        <p:spPr>
          <a:xfrm>
            <a:off x="159161" y="3001845"/>
            <a:ext cx="6607244" cy="3621087"/>
          </a:xfrm>
          <a:prstGeom prst="rect">
            <a:avLst/>
          </a:prstGeom>
        </p:spPr>
      </p:pic>
      <p:pic>
        <p:nvPicPr>
          <p:cNvPr id="2050" name="Picture 2" descr="http://qrcoder.ru/code/?http%3A%2F%2Folymp.academtalant.ru%2F&amp;6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90" y="57150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1"/>
          <p:cNvSpPr txBox="1"/>
          <p:nvPr/>
        </p:nvSpPr>
        <p:spPr>
          <a:xfrm>
            <a:off x="300490" y="2010219"/>
            <a:ext cx="4068763" cy="78431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fontAlgn="auto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сайт: </a:t>
            </a:r>
            <a:r>
              <a:rPr lang="en-US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22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://olymp.academtalant.ru</a:t>
            </a:r>
            <a:r>
              <a:rPr lang="en-US" sz="226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2267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qrcoder.ru/code/?https%3A%2F%2Ft.me%2Fcentrolimpiadspb&amp;6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842" y="4598409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1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56" y="155276"/>
            <a:ext cx="10947286" cy="6608284"/>
          </a:xfrm>
        </p:spPr>
      </p:pic>
    </p:spTree>
    <p:extLst>
      <p:ext uri="{BB962C8B-B14F-4D97-AF65-F5344CB8AC3E}">
        <p14:creationId xmlns:p14="http://schemas.microsoft.com/office/powerpoint/2010/main" val="10990883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704</TotalTime>
  <Words>313</Words>
  <Application>Microsoft Office PowerPoint</Application>
  <PresentationFormat>Широкоэкранный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Arial Unicode MS</vt:lpstr>
      <vt:lpstr>Calibri</vt:lpstr>
      <vt:lpstr>Calibri Light</vt:lpstr>
      <vt:lpstr>Times New Roman</vt:lpstr>
      <vt:lpstr>Тема Office</vt:lpstr>
      <vt:lpstr>Проведение школьного этапа  всероссийской олимпиады школьников в Красносельском районе  в 2026-2027 учебном году</vt:lpstr>
      <vt:lpstr>Общие положения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Microsoft</cp:lastModifiedBy>
  <cp:revision>60</cp:revision>
  <dcterms:created xsi:type="dcterms:W3CDTF">2021-06-25T08:46:26Z</dcterms:created>
  <dcterms:modified xsi:type="dcterms:W3CDTF">2026-09-07T10:24:09Z</dcterms:modified>
</cp:coreProperties>
</file>